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1"/>
  </p:notesMasterIdLst>
  <p:sldIdLst>
    <p:sldId id="283" r:id="rId2"/>
    <p:sldId id="319" r:id="rId3"/>
    <p:sldId id="320" r:id="rId4"/>
    <p:sldId id="306" r:id="rId5"/>
    <p:sldId id="321" r:id="rId6"/>
    <p:sldId id="322" r:id="rId7"/>
    <p:sldId id="335" r:id="rId8"/>
    <p:sldId id="323" r:id="rId9"/>
    <p:sldId id="324" r:id="rId10"/>
    <p:sldId id="325" r:id="rId11"/>
    <p:sldId id="326" r:id="rId12"/>
    <p:sldId id="327" r:id="rId13"/>
    <p:sldId id="329" r:id="rId14"/>
    <p:sldId id="328" r:id="rId15"/>
    <p:sldId id="330" r:id="rId16"/>
    <p:sldId id="331" r:id="rId17"/>
    <p:sldId id="332" r:id="rId18"/>
    <p:sldId id="333" r:id="rId19"/>
    <p:sldId id="334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0"/>
  </p:normalViewPr>
  <p:slideViewPr>
    <p:cSldViewPr>
      <p:cViewPr varScale="1">
        <p:scale>
          <a:sx n="81" d="100"/>
          <a:sy n="81" d="100"/>
        </p:scale>
        <p:origin x="102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B470951-BD93-4E31-B382-4438EC34305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86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470951-BD93-4E31-B382-4438EC34305A}" type="slidenum">
              <a:rPr lang="ar-SA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97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470951-BD93-4E31-B382-4438EC34305A}" type="slidenum">
              <a:rPr lang="ar-SA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0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02E96-E16E-4BDD-B4C2-9DC74A92C38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469ED-3920-4B33-8C0D-B8D6032280C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904F3-EA11-467B-B502-55319B52EEE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38423-9241-400C-9162-27B20571089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C0108-EEE8-4671-A7BA-0BEEE8A00BD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F97A0-4470-4A53-9391-C380EC99DEB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072E4-CEA3-4EC0-8E1E-FFABD18C3DD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DE9CE-DB7E-40E0-A0C8-19CB9BC8CF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0A4E3-E687-4238-823B-8F96F3FC09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75230-7FB0-4342-8209-733CF0078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18412-F3DD-4435-B332-642D626A551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fld id="{44073328-B271-4C10-985C-D1415EEB809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1" r:id="rId2"/>
    <p:sldLayoutId id="2147483787" r:id="rId3"/>
    <p:sldLayoutId id="2147483782" r:id="rId4"/>
    <p:sldLayoutId id="2147483783" r:id="rId5"/>
    <p:sldLayoutId id="2147483784" r:id="rId6"/>
    <p:sldLayoutId id="2147483788" r:id="rId7"/>
    <p:sldLayoutId id="2147483789" r:id="rId8"/>
    <p:sldLayoutId id="2147483790" r:id="rId9"/>
    <p:sldLayoutId id="2147483785" r:id="rId10"/>
    <p:sldLayoutId id="21474837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71538" y="2143116"/>
            <a:ext cx="7143800" cy="1145656"/>
          </a:xfrm>
        </p:spPr>
        <p:txBody>
          <a:bodyPr>
            <a:normAutofit fontScale="90000"/>
          </a:bodyPr>
          <a:lstStyle/>
          <a:p>
            <a:pPr algn="ctr" defTabSz="917966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UML Class Diagrams</a:t>
            </a:r>
            <a:br>
              <a:rPr lang="en-US" dirty="0">
                <a:solidFill>
                  <a:schemeClr val="accent1">
                    <a:satMod val="150000"/>
                  </a:schemeClr>
                </a:solidFill>
              </a:rPr>
            </a:b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7DA90D7-92D9-4853-BF32-4813FDA2AA98}"/>
              </a:ext>
            </a:extLst>
          </p:cNvPr>
          <p:cNvSpPr txBox="1">
            <a:spLocks noChangeArrowheads="1"/>
          </p:cNvSpPr>
          <p:nvPr/>
        </p:nvSpPr>
        <p:spPr>
          <a:xfrm>
            <a:off x="1187624" y="2780928"/>
            <a:ext cx="7143800" cy="216024"/>
          </a:xfrm>
          <a:prstGeom prst="rect">
            <a:avLst/>
          </a:prstGeom>
        </p:spPr>
        <p:txBody>
          <a:bodyPr vert="horz" lIns="91440" tIns="0" rIns="45720" bIns="0" rtlCol="0" anchor="t">
            <a:normAutofit fontScale="975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700" b="1" kern="1200">
                <a:solidFill>
                  <a:srgbClr val="FFC8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algn="ctr" defTabSz="917966" eaLnBrk="1" fontAlgn="auto" hangingPunct="1"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</a:rPr>
              <a:t>Adopted from slides by </a:t>
            </a:r>
            <a:r>
              <a:rPr lang="en-US" sz="1100" dirty="0" err="1">
                <a:solidFill>
                  <a:schemeClr val="tx1">
                    <a:lumMod val="50000"/>
                  </a:schemeClr>
                </a:solidFill>
              </a:rPr>
              <a:t>Jameleddine</a:t>
            </a:r>
            <a:r>
              <a:rPr lang="en-US" sz="11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</a:schemeClr>
                </a:solidFill>
              </a:rPr>
              <a:t>Hassine</a:t>
            </a:r>
            <a:endParaRPr lang="en-US" sz="11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3346A-38A6-4BFD-B5A7-FE4CA130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Association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81473-B94A-4801-ABB1-4270D5523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Association Class</a:t>
            </a:r>
          </a:p>
          <a:p>
            <a:pPr lvl="1"/>
            <a:r>
              <a:rPr lang="en-US" sz="2400" dirty="0"/>
              <a:t>Sometimes we want to treat an association between two classes, as a class in its own right, with its own attributes and operations.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D9144C-8B07-47DE-BB34-F110CE9B0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3573016"/>
            <a:ext cx="62769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77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90710-9978-4D21-84E2-8C1F9F31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Aggregation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5960F-98DF-43D4-8FF8-8723A2896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aggregation is a stronger form of association. </a:t>
            </a:r>
          </a:p>
          <a:p>
            <a:r>
              <a:rPr lang="en-US" dirty="0"/>
              <a:t>This is the Has-a or Whole/part relationship, where one object is the “whole”, and the other (one of) the “part(s)”. </a:t>
            </a:r>
          </a:p>
          <a:p>
            <a:r>
              <a:rPr lang="en-US" dirty="0"/>
              <a:t> Diamond should be towards the whole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4F9A7F-C139-4780-814B-E35119D91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5661248"/>
            <a:ext cx="68103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92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90710-9978-4D21-84E2-8C1F9F31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Composition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5960F-98DF-43D4-8FF8-8723A2896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strong form of aggregation </a:t>
            </a:r>
          </a:p>
          <a:p>
            <a:pPr lvl="1"/>
            <a:r>
              <a:rPr lang="en-US" dirty="0"/>
              <a:t>The whole is the sole owner of its part. </a:t>
            </a:r>
          </a:p>
          <a:p>
            <a:pPr lvl="1"/>
            <a:r>
              <a:rPr lang="en-US" dirty="0"/>
              <a:t>The part object may belong to only one whole </a:t>
            </a:r>
          </a:p>
          <a:p>
            <a:pPr lvl="1"/>
            <a:r>
              <a:rPr lang="en-US" dirty="0"/>
              <a:t>Multiplicity on the whole side must be zero or one. </a:t>
            </a:r>
          </a:p>
          <a:p>
            <a:r>
              <a:rPr lang="en-US" dirty="0"/>
              <a:t>The lifetime of the part is dependent upon the whole. </a:t>
            </a:r>
          </a:p>
          <a:p>
            <a:pPr lvl="1"/>
            <a:r>
              <a:rPr lang="en-US" dirty="0"/>
              <a:t>The composite must manage the creation and destruction of its parts.</a:t>
            </a:r>
          </a:p>
        </p:txBody>
      </p:sp>
    </p:spTree>
    <p:extLst>
      <p:ext uri="{BB962C8B-B14F-4D97-AF65-F5344CB8AC3E}">
        <p14:creationId xmlns:p14="http://schemas.microsoft.com/office/powerpoint/2010/main" val="857258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90710-9978-4D21-84E2-8C1F9F31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Composition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5960F-98DF-43D4-8FF8-8723A2896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composition relationship connects a Student class with a Schedule class, which means that if you remove the student, the schedule is also removed.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AE3F00-9A83-4A79-9425-159CC0829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683" y="3717032"/>
            <a:ext cx="4602634" cy="124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65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55C02-DABA-4ACC-8CD1-DF54B5395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 vs. Composition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E496FE0-7B2F-46A1-8E39-37DA76DF0F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0300" y="2344737"/>
            <a:ext cx="43434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41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90710-9978-4D21-84E2-8C1F9F31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Generalization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5960F-98DF-43D4-8FF8-8723A2896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sub-class inherits from its super-class </a:t>
            </a:r>
          </a:p>
          <a:p>
            <a:pPr lvl="1"/>
            <a:r>
              <a:rPr lang="en-US" sz="2400" dirty="0"/>
              <a:t>Attributes </a:t>
            </a:r>
          </a:p>
          <a:p>
            <a:pPr lvl="1"/>
            <a:r>
              <a:rPr lang="en-US" sz="2400" dirty="0"/>
              <a:t>Operations </a:t>
            </a:r>
          </a:p>
          <a:p>
            <a:pPr lvl="1"/>
            <a:r>
              <a:rPr lang="en-US" sz="2400" dirty="0"/>
              <a:t>Relationships</a:t>
            </a:r>
          </a:p>
          <a:p>
            <a:pPr lvl="1"/>
            <a:endParaRPr lang="en-US" sz="2400" dirty="0"/>
          </a:p>
          <a:p>
            <a:r>
              <a:rPr lang="en-US" sz="2800" dirty="0"/>
              <a:t>A sub-class may </a:t>
            </a:r>
          </a:p>
          <a:p>
            <a:pPr lvl="1"/>
            <a:r>
              <a:rPr lang="en-US" sz="2400" dirty="0"/>
              <a:t>Add attributes and operations </a:t>
            </a:r>
          </a:p>
          <a:p>
            <a:pPr lvl="1"/>
            <a:r>
              <a:rPr lang="en-US" dirty="0"/>
              <a:t>Add relationships </a:t>
            </a:r>
          </a:p>
          <a:p>
            <a:pPr lvl="1"/>
            <a:r>
              <a:rPr lang="en-US" dirty="0"/>
              <a:t>Refine (override) inherited operations</a:t>
            </a:r>
          </a:p>
        </p:txBody>
      </p:sp>
    </p:spTree>
    <p:extLst>
      <p:ext uri="{BB962C8B-B14F-4D97-AF65-F5344CB8AC3E}">
        <p14:creationId xmlns:p14="http://schemas.microsoft.com/office/powerpoint/2010/main" val="2702072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90710-9978-4D21-84E2-8C1F9F31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Generalization </a:t>
            </a:r>
            <a:r>
              <a:rPr lang="en-US" dirty="0"/>
              <a:t>Relationships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7E0A5B4-0952-4DFF-805D-A80D95F83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7704" y="3068960"/>
            <a:ext cx="5113139" cy="156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79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A4506-88A8-46C1-96FB-31E8C88A5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10841-826A-41F0-B6E7-9276963A3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FD682C-8AA1-405A-9650-0AEC8B9CB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80" y="1721065"/>
            <a:ext cx="7823039" cy="498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53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A4506-88A8-46C1-96FB-31E8C88A5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10841-826A-41F0-B6E7-9276963A3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BBBBEB-4C5C-4211-826D-8463DD1FA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72" y="1525486"/>
            <a:ext cx="7704856" cy="532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78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A4506-88A8-46C1-96FB-31E8C88A5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 and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10841-826A-41F0-B6E7-9276963A3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C04355-E408-4A58-95D1-27DC139553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110"/>
          <a:stretch/>
        </p:blipFill>
        <p:spPr>
          <a:xfrm>
            <a:off x="926616" y="3933056"/>
            <a:ext cx="7290767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08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03045-E6CE-43D6-863F-F6CA28957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 UML Class Diagram?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56D59-6D2C-4670-96F6-0A6F51476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class diagram describes the types of objects in the system and the various kinds of static relationships that exist among them.</a:t>
            </a:r>
          </a:p>
          <a:p>
            <a:pPr lvl="1"/>
            <a:r>
              <a:rPr lang="en-US" dirty="0"/>
              <a:t>Provides a static picture of the pieces in the system and of the relationships between them.</a:t>
            </a:r>
          </a:p>
        </p:txBody>
      </p:sp>
    </p:spTree>
    <p:extLst>
      <p:ext uri="{BB962C8B-B14F-4D97-AF65-F5344CB8AC3E}">
        <p14:creationId xmlns:p14="http://schemas.microsoft.com/office/powerpoint/2010/main" val="3130256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03045-E6CE-43D6-863F-F6CA28957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Elements of a UML Class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56D59-6D2C-4670-96F6-0A6F51476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Class </a:t>
            </a:r>
          </a:p>
          <a:p>
            <a:pPr lvl="1"/>
            <a:r>
              <a:rPr lang="en-US" sz="2000" dirty="0"/>
              <a:t>Attributes </a:t>
            </a:r>
          </a:p>
          <a:p>
            <a:pPr lvl="1"/>
            <a:r>
              <a:rPr lang="en-US" sz="2000" dirty="0"/>
              <a:t>Operations </a:t>
            </a:r>
          </a:p>
          <a:p>
            <a:r>
              <a:rPr lang="en-US" sz="2400" dirty="0"/>
              <a:t>Relationships</a:t>
            </a:r>
          </a:p>
          <a:p>
            <a:pPr lvl="1"/>
            <a:r>
              <a:rPr lang="en-US" sz="2000" dirty="0"/>
              <a:t>Associations</a:t>
            </a:r>
          </a:p>
          <a:p>
            <a:pPr lvl="1"/>
            <a:r>
              <a:rPr lang="en-US" sz="2000" dirty="0"/>
              <a:t>Aggregation</a:t>
            </a:r>
          </a:p>
          <a:p>
            <a:pPr lvl="1"/>
            <a:r>
              <a:rPr lang="en-US" sz="2000" dirty="0"/>
              <a:t>Composition</a:t>
            </a:r>
          </a:p>
          <a:p>
            <a:pPr lvl="1"/>
            <a:r>
              <a:rPr lang="en-US" sz="2000" dirty="0"/>
              <a:t>Generalization</a:t>
            </a:r>
          </a:p>
          <a:p>
            <a:r>
              <a:rPr lang="en-US" sz="2400" dirty="0"/>
              <a:t>Constraint Rules and Notes</a:t>
            </a:r>
          </a:p>
        </p:txBody>
      </p:sp>
    </p:spTree>
    <p:extLst>
      <p:ext uri="{BB962C8B-B14F-4D97-AF65-F5344CB8AC3E}">
        <p14:creationId xmlns:p14="http://schemas.microsoft.com/office/powerpoint/2010/main" val="2592236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527840-39C5-44E3-8007-56CFCA9641E0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Classes in UML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b="50229"/>
          <a:stretch/>
        </p:blipFill>
        <p:spPr bwMode="auto">
          <a:xfrm>
            <a:off x="3733800" y="3717032"/>
            <a:ext cx="4476750" cy="23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85" name="Text Box 5"/>
          <p:cNvSpPr txBox="1">
            <a:spLocks noChangeArrowheads="1"/>
          </p:cNvSpPr>
          <p:nvPr/>
        </p:nvSpPr>
        <p:spPr bwMode="auto">
          <a:xfrm>
            <a:off x="363538" y="3750279"/>
            <a:ext cx="184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hlink"/>
                </a:solidFill>
              </a:rPr>
              <a:t>Class Name</a:t>
            </a:r>
          </a:p>
        </p:txBody>
      </p:sp>
      <p:sp>
        <p:nvSpPr>
          <p:cNvPr id="276486" name="Text Box 6"/>
          <p:cNvSpPr txBox="1">
            <a:spLocks noChangeArrowheads="1"/>
          </p:cNvSpPr>
          <p:nvPr/>
        </p:nvSpPr>
        <p:spPr bwMode="auto">
          <a:xfrm>
            <a:off x="363538" y="4306058"/>
            <a:ext cx="309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hlink"/>
                </a:solidFill>
              </a:rPr>
              <a:t>Attribute name : Type</a:t>
            </a:r>
          </a:p>
        </p:txBody>
      </p:sp>
      <p:sp>
        <p:nvSpPr>
          <p:cNvPr id="276487" name="Text Box 7"/>
          <p:cNvSpPr txBox="1">
            <a:spLocks noChangeArrowheads="1"/>
          </p:cNvSpPr>
          <p:nvPr/>
        </p:nvSpPr>
        <p:spPr bwMode="auto">
          <a:xfrm>
            <a:off x="363538" y="5070266"/>
            <a:ext cx="38225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hlink"/>
                </a:solidFill>
              </a:rPr>
              <a:t>Operation name (</a:t>
            </a:r>
            <a:r>
              <a:rPr lang="en-US" dirty="0" err="1">
                <a:solidFill>
                  <a:schemeClr val="hlink"/>
                </a:solidFill>
              </a:rPr>
              <a:t>parameter:type</a:t>
            </a:r>
            <a:r>
              <a:rPr lang="en-US" dirty="0">
                <a:solidFill>
                  <a:schemeClr val="hlink"/>
                </a:solidFill>
              </a:rPr>
              <a:t>) : 		result type</a:t>
            </a:r>
          </a:p>
        </p:txBody>
      </p:sp>
      <p:sp>
        <p:nvSpPr>
          <p:cNvPr id="276488" name="Text Box 8"/>
          <p:cNvSpPr txBox="1">
            <a:spLocks noChangeArrowheads="1"/>
          </p:cNvSpPr>
          <p:nvPr/>
        </p:nvSpPr>
        <p:spPr bwMode="auto">
          <a:xfrm>
            <a:off x="363538" y="2115602"/>
            <a:ext cx="184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hlink"/>
                </a:solidFill>
              </a:rPr>
              <a:t>Class Name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A25A8C18-D079-4A20-8146-9438F931FD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76893"/>
          <a:stretch/>
        </p:blipFill>
        <p:spPr bwMode="auto">
          <a:xfrm>
            <a:off x="3718572" y="1796461"/>
            <a:ext cx="4476750" cy="1113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5" grpId="0"/>
      <p:bldP spid="276486" grpId="0"/>
      <p:bldP spid="276487" grpId="0"/>
      <p:bldP spid="2764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PTLabsHighlightBulletsSlide2020022410545628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45B2D-1988-4708-BC10-CE0B06825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Association </a:t>
            </a:r>
            <a:r>
              <a:rPr lang="en-US" dirty="0"/>
              <a:t>Relationships</a:t>
            </a:r>
          </a:p>
        </p:txBody>
      </p:sp>
      <p:sp>
        <p:nvSpPr>
          <p:cNvPr id="3" name="HighlightBackgroundShape49fb1254-54bb-4572-a4a1-6778d82498f6">
            <a:extLst>
              <a:ext uri="{FF2B5EF4-FFF2-40B4-BE49-F238E27FC236}">
                <a16:creationId xmlns:a16="http://schemas.microsoft.com/office/drawing/2014/main" id="{CEB5A74E-5375-4DBD-8F34-E877EFF94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semantic relationship between two or more classes that specifies connections among their instances. </a:t>
            </a:r>
          </a:p>
          <a:p>
            <a:r>
              <a:rPr lang="en-US" sz="2400" dirty="0"/>
              <a:t>A structural relationship, specifying that objects of one class are connected to objects of a second (possibly the same) class. </a:t>
            </a:r>
          </a:p>
          <a:p>
            <a:r>
              <a:rPr lang="en-US" sz="2400" dirty="0"/>
              <a:t> An association between two classes indicates that objects at one end of an association “recognize” objects at the other end and may send messages to them. </a:t>
            </a:r>
          </a:p>
          <a:p>
            <a:r>
              <a:rPr lang="en-US" sz="2400" dirty="0"/>
              <a:t> To clarify its meaning, an association may be named. </a:t>
            </a:r>
          </a:p>
          <a:p>
            <a:pPr lvl="1"/>
            <a:r>
              <a:rPr lang="en-US" sz="2200" dirty="0"/>
              <a:t> The name is represented as a label placed midway along the association line. Usually a verb or a verb phrase.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5CD0E6-A876-4919-BD56-18FAFE0C19ED}"/>
              </a:ext>
            </a:extLst>
          </p:cNvPr>
          <p:cNvSpPr/>
          <p:nvPr/>
        </p:nvSpPr>
        <p:spPr>
          <a:xfrm>
            <a:off x="1691680" y="5954960"/>
            <a:ext cx="1944216" cy="451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Staff Member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FD0F95-CD16-449F-9C9A-83C6824B8B28}"/>
              </a:ext>
            </a:extLst>
          </p:cNvPr>
          <p:cNvSpPr/>
          <p:nvPr/>
        </p:nvSpPr>
        <p:spPr>
          <a:xfrm>
            <a:off x="5578998" y="5954960"/>
            <a:ext cx="1944216" cy="451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Campaign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5F1D360-820F-45A2-BBDA-FC2960429FA0}"/>
              </a:ext>
            </a:extLst>
          </p:cNvPr>
          <p:cNvCxnSpPr>
            <a:stCxn id="13" idx="3"/>
            <a:endCxn id="15" idx="1"/>
          </p:cNvCxnSpPr>
          <p:nvPr/>
        </p:nvCxnSpPr>
        <p:spPr>
          <a:xfrm>
            <a:off x="3635896" y="6180720"/>
            <a:ext cx="194310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124970E-718E-4E97-B5A8-EBF1219B7DBE}"/>
              </a:ext>
            </a:extLst>
          </p:cNvPr>
          <p:cNvSpPr txBox="1"/>
          <p:nvPr/>
        </p:nvSpPr>
        <p:spPr>
          <a:xfrm>
            <a:off x="4173493" y="5916121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manages</a:t>
            </a:r>
          </a:p>
        </p:txBody>
      </p:sp>
    </p:spTree>
    <p:extLst>
      <p:ext uri="{BB962C8B-B14F-4D97-AF65-F5344CB8AC3E}">
        <p14:creationId xmlns:p14="http://schemas.microsoft.com/office/powerpoint/2010/main" val="1640547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509DD-481A-43A5-96A5-C8516F64D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Association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411CA-7D37-470B-8B2B-D58A95487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Association Multiplicity</a:t>
            </a:r>
          </a:p>
          <a:p>
            <a:pPr marL="119062" indent="0">
              <a:buNone/>
            </a:pPr>
            <a:endParaRPr lang="en-US" dirty="0"/>
          </a:p>
          <a:p>
            <a:pPr marL="119062" indent="0">
              <a:buNone/>
            </a:pP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83F2DCF-7D8F-4CEA-BA6D-6C00B73052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024688"/>
              </p:ext>
            </p:extLst>
          </p:nvPr>
        </p:nvGraphicFramePr>
        <p:xfrm>
          <a:off x="1524000" y="2636912"/>
          <a:ext cx="6096000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7545778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16008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Exactly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478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Zero or more (unlimited)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(0.*)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79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 or more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1..*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4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Zero or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861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Specified range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2..4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14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ranges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2, 4..6, 8..10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969621"/>
                  </a:ext>
                </a:extLst>
              </a:tr>
            </a:tbl>
          </a:graphicData>
        </a:graphic>
      </p:graphicFrame>
      <p:sp>
        <p:nvSpPr>
          <p:cNvPr id="6" name="Rectangle 12">
            <a:extLst>
              <a:ext uri="{FF2B5EF4-FFF2-40B4-BE49-F238E27FC236}">
                <a16:creationId xmlns:a16="http://schemas.microsoft.com/office/drawing/2014/main" id="{65235446-F774-41C8-A919-98E544F49010}"/>
              </a:ext>
            </a:extLst>
          </p:cNvPr>
          <p:cNvSpPr/>
          <p:nvPr/>
        </p:nvSpPr>
        <p:spPr>
          <a:xfrm>
            <a:off x="1717571" y="5949280"/>
            <a:ext cx="1944216" cy="451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Staff Member</a:t>
            </a:r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59285D5F-5793-4C24-9DEF-1543A1D86E6B}"/>
              </a:ext>
            </a:extLst>
          </p:cNvPr>
          <p:cNvSpPr/>
          <p:nvPr/>
        </p:nvSpPr>
        <p:spPr>
          <a:xfrm>
            <a:off x="5675784" y="5949280"/>
            <a:ext cx="1944216" cy="451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Campaign</a:t>
            </a:r>
          </a:p>
        </p:txBody>
      </p:sp>
      <p:cxnSp>
        <p:nvCxnSpPr>
          <p:cNvPr id="8" name="Straight Connector 16">
            <a:extLst>
              <a:ext uri="{FF2B5EF4-FFF2-40B4-BE49-F238E27FC236}">
                <a16:creationId xmlns:a16="http://schemas.microsoft.com/office/drawing/2014/main" id="{BAC10BC3-947F-434A-942B-F101B9FC08D3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3661787" y="6175040"/>
            <a:ext cx="20139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17">
            <a:extLst>
              <a:ext uri="{FF2B5EF4-FFF2-40B4-BE49-F238E27FC236}">
                <a16:creationId xmlns:a16="http://schemas.microsoft.com/office/drawing/2014/main" id="{892CD108-26C7-4412-A470-91327E350993}"/>
              </a:ext>
            </a:extLst>
          </p:cNvPr>
          <p:cNvSpPr txBox="1"/>
          <p:nvPr/>
        </p:nvSpPr>
        <p:spPr>
          <a:xfrm>
            <a:off x="4270279" y="5910441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manages</a:t>
            </a:r>
          </a:p>
        </p:txBody>
      </p:sp>
    </p:spTree>
    <p:extLst>
      <p:ext uri="{BB962C8B-B14F-4D97-AF65-F5344CB8AC3E}">
        <p14:creationId xmlns:p14="http://schemas.microsoft.com/office/powerpoint/2010/main" val="428613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509DD-481A-43A5-96A5-C8516F64D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Association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411CA-7D37-470B-8B2B-D58A95487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Association Multiplicity</a:t>
            </a:r>
          </a:p>
          <a:p>
            <a:pPr marL="119062" indent="0">
              <a:buNone/>
            </a:pPr>
            <a:endParaRPr lang="en-US" dirty="0"/>
          </a:p>
          <a:p>
            <a:pPr marL="119062" indent="0">
              <a:buNone/>
            </a:pP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83F2DCF-7D8F-4CEA-BA6D-6C00B73052F8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2636912"/>
          <a:ext cx="6096000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7545778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316008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Exactly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478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Zero or more (unlimited)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(0.*)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79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 or more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1..*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4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Zero or 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861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Specified range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2..4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14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ranges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2, 4..6, 8..10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969621"/>
                  </a:ext>
                </a:extLst>
              </a:tr>
            </a:tbl>
          </a:graphicData>
        </a:graphic>
      </p:graphicFrame>
      <p:sp>
        <p:nvSpPr>
          <p:cNvPr id="6" name="Rectangle 12">
            <a:extLst>
              <a:ext uri="{FF2B5EF4-FFF2-40B4-BE49-F238E27FC236}">
                <a16:creationId xmlns:a16="http://schemas.microsoft.com/office/drawing/2014/main" id="{65235446-F774-41C8-A919-98E544F49010}"/>
              </a:ext>
            </a:extLst>
          </p:cNvPr>
          <p:cNvSpPr/>
          <p:nvPr/>
        </p:nvSpPr>
        <p:spPr>
          <a:xfrm>
            <a:off x="1717571" y="5949280"/>
            <a:ext cx="1944216" cy="451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Staff Member</a:t>
            </a:r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59285D5F-5793-4C24-9DEF-1543A1D86E6B}"/>
              </a:ext>
            </a:extLst>
          </p:cNvPr>
          <p:cNvSpPr/>
          <p:nvPr/>
        </p:nvSpPr>
        <p:spPr>
          <a:xfrm>
            <a:off x="5675784" y="5949280"/>
            <a:ext cx="1944216" cy="451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Campaign</a:t>
            </a:r>
          </a:p>
        </p:txBody>
      </p:sp>
      <p:cxnSp>
        <p:nvCxnSpPr>
          <p:cNvPr id="8" name="Straight Connector 16">
            <a:extLst>
              <a:ext uri="{FF2B5EF4-FFF2-40B4-BE49-F238E27FC236}">
                <a16:creationId xmlns:a16="http://schemas.microsoft.com/office/drawing/2014/main" id="{BAC10BC3-947F-434A-942B-F101B9FC08D3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3661787" y="6175040"/>
            <a:ext cx="20139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17">
            <a:extLst>
              <a:ext uri="{FF2B5EF4-FFF2-40B4-BE49-F238E27FC236}">
                <a16:creationId xmlns:a16="http://schemas.microsoft.com/office/drawing/2014/main" id="{892CD108-26C7-4412-A470-91327E350993}"/>
              </a:ext>
            </a:extLst>
          </p:cNvPr>
          <p:cNvSpPr txBox="1"/>
          <p:nvPr/>
        </p:nvSpPr>
        <p:spPr>
          <a:xfrm>
            <a:off x="3667561" y="5853216"/>
            <a:ext cx="2013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           manages       0..* </a:t>
            </a:r>
          </a:p>
        </p:txBody>
      </p:sp>
    </p:spTree>
    <p:extLst>
      <p:ext uri="{BB962C8B-B14F-4D97-AF65-F5344CB8AC3E}">
        <p14:creationId xmlns:p14="http://schemas.microsoft.com/office/powerpoint/2010/main" val="867402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3346A-38A6-4BFD-B5A7-FE4CA130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Association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81473-B94A-4801-ABB1-4270D5523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Association Navigation</a:t>
            </a:r>
          </a:p>
          <a:p>
            <a:pPr lvl="1"/>
            <a:r>
              <a:rPr lang="en-US" sz="2400" dirty="0"/>
              <a:t>Given a person’s full name, you can get the person’s telephone number, but not the other way around.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FD6464-98C7-486E-9CE6-E1E5429C5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789040"/>
            <a:ext cx="64293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31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3346A-38A6-4BFD-B5A7-FE4CA130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Association </a:t>
            </a:r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81473-B94A-4801-ABB1-4270D5523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Association Roles</a:t>
            </a:r>
          </a:p>
          <a:p>
            <a:pPr lvl="1"/>
            <a:r>
              <a:rPr lang="en-US" sz="2400" dirty="0"/>
              <a:t>We can name explicitly the role a class in an association. </a:t>
            </a:r>
          </a:p>
          <a:p>
            <a:pPr lvl="1"/>
            <a:r>
              <a:rPr lang="en-US" sz="2400" dirty="0"/>
              <a:t>The same class can play the same or different roles in other associations.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60B803-C8C7-4C08-8A95-A38B26B03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4087812"/>
            <a:ext cx="71342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921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871</TotalTime>
  <Words>570</Words>
  <Application>Microsoft Office PowerPoint</Application>
  <PresentationFormat>On-screen Show (4:3)</PresentationFormat>
  <Paragraphs>104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Corbel</vt:lpstr>
      <vt:lpstr>Tahoma</vt:lpstr>
      <vt:lpstr>Times New Roman</vt:lpstr>
      <vt:lpstr>Wingdings</vt:lpstr>
      <vt:lpstr>Wingdings 2</vt:lpstr>
      <vt:lpstr>Wingdings 3</vt:lpstr>
      <vt:lpstr>Module</vt:lpstr>
      <vt:lpstr>UML Class Diagrams </vt:lpstr>
      <vt:lpstr>What is a UML Class Diagram?</vt:lpstr>
      <vt:lpstr>Elements of a UML Class Diagram</vt:lpstr>
      <vt:lpstr>Classes in UML</vt:lpstr>
      <vt:lpstr>Association Relationships</vt:lpstr>
      <vt:lpstr>Association Relationships</vt:lpstr>
      <vt:lpstr>Association Relationships</vt:lpstr>
      <vt:lpstr>Association Relationships</vt:lpstr>
      <vt:lpstr>Association Relationships</vt:lpstr>
      <vt:lpstr>Association Relationships</vt:lpstr>
      <vt:lpstr>Aggregation Relationships</vt:lpstr>
      <vt:lpstr>Composition Relationships</vt:lpstr>
      <vt:lpstr>Composition Relationships</vt:lpstr>
      <vt:lpstr>Aggregation vs. Composition</vt:lpstr>
      <vt:lpstr>Generalization Relationships</vt:lpstr>
      <vt:lpstr>Generalization Relationships</vt:lpstr>
      <vt:lpstr>Examples</vt:lpstr>
      <vt:lpstr>Examples</vt:lpstr>
      <vt:lpstr>Constraints and Notes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Interaction Diagrams</dc:title>
  <dc:creator>Irfan Ahmad</dc:creator>
  <cp:lastModifiedBy>Abdulmjeed Alothman</cp:lastModifiedBy>
  <cp:revision>61</cp:revision>
  <dcterms:created xsi:type="dcterms:W3CDTF">2001-10-09T23:31:46Z</dcterms:created>
  <dcterms:modified xsi:type="dcterms:W3CDTF">2020-02-24T08:57:25Z</dcterms:modified>
</cp:coreProperties>
</file>